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Source Code Pro"/>
      <p:regular r:id="rId14"/>
      <p:bold r:id="rId15"/>
      <p:italic r:id="rId16"/>
      <p:boldItalic r:id="rId17"/>
    </p:embeddedFont>
    <p:embeddedFont>
      <p:font typeface="Oswald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SourceCodePro-bold.fntdata"/><Relationship Id="rId14" Type="http://schemas.openxmlformats.org/officeDocument/2006/relationships/font" Target="fonts/SourceCodePro-regular.fntdata"/><Relationship Id="rId17" Type="http://schemas.openxmlformats.org/officeDocument/2006/relationships/font" Target="fonts/SourceCodePro-boldItalic.fntdata"/><Relationship Id="rId16" Type="http://schemas.openxmlformats.org/officeDocument/2006/relationships/font" Target="fonts/SourceCodePro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swald-bold.fntdata"/><Relationship Id="rId6" Type="http://schemas.openxmlformats.org/officeDocument/2006/relationships/slide" Target="slides/slide1.xml"/><Relationship Id="rId18" Type="http://schemas.openxmlformats.org/officeDocument/2006/relationships/font" Target="fonts/Oswald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988e0777b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988e0777b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9f4874f5a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9f4874f5a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What is an LLM?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Go back a few steps…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AI: broad term, intelligent machines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ML: subfield of AI, pattern recognition, predicting data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LLMs: subfield of ML, taking pattern recognition and a combination of other ideas to start generating text, like natural languages, and other data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How do LLMs work?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Combine lots of datasets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Feed data to a neural network that processes it with calculations (like calculating similarity between words)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Finetune it by training it on specific datasets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f988e0777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f988e0777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Our project aims to address a critical gap in accessible and comprehensible support for individuals facing challenges. Many people experience difficult circumstances and may feel isolated when seeking help. Although there are a lot of good resources available, they are often fragmented and require these distraught people to sift through multiple pages of information from different sources.</a:t>
            </a:r>
            <a:endParaRPr sz="1400">
              <a:solidFill>
                <a:srgbClr val="42424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273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-"/>
            </a:pPr>
            <a:r>
              <a:rPr lang="en" sz="14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What makes it different: societal good, open-source, no data tracking, to help people in vulnerable situations</a:t>
            </a:r>
            <a:endParaRPr sz="1400">
              <a:solidFill>
                <a:srgbClr val="42424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273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-"/>
            </a:pPr>
            <a:r>
              <a:rPr lang="en" sz="1400">
                <a:solidFill>
                  <a:srgbClr val="42424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Fine-tuned, trained, vetted on empathetic datasets that provide medical advice, emergency advice, etc.</a:t>
            </a:r>
            <a:endParaRPr sz="1400">
              <a:solidFill>
                <a:srgbClr val="42424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f988e0777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f988e0777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0ab6069c65_1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0ab6069c65_1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Someone is feeling helpless and they don’t have anyone to talk to, they can ask questions to the response engine and get resources and direction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Someone falls and gets cut on leg, send pic and ask what to do next to help the wound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Someone</a:t>
            </a:r>
            <a:r>
              <a:rPr lang="en" sz="1200">
                <a:solidFill>
                  <a:schemeClr val="dk1"/>
                </a:solidFill>
              </a:rPr>
              <a:t> getting divorce, they can ask who gets to keep house after divorce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People in an area with natural disasters, being able to answer any questions (evacuation, safety) they have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0ab6069c65_1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0ab6069c65_1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0ab6069c65_1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0ab6069c65_1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0ab6069c65_1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0ab6069c65_1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n" sz="1300"/>
              <a:t>Our project will </a:t>
            </a:r>
            <a:r>
              <a:rPr lang="en" sz="1300"/>
              <a:t>provide </a:t>
            </a:r>
            <a:r>
              <a:rPr lang="en" sz="1300"/>
              <a:t>users with </a:t>
            </a:r>
            <a:r>
              <a:rPr lang="en" sz="1300"/>
              <a:t>concise </a:t>
            </a:r>
            <a:r>
              <a:rPr lang="en" sz="1300"/>
              <a:t>answers to their </a:t>
            </a:r>
            <a:r>
              <a:rPr lang="en" sz="1300"/>
              <a:t>questions</a:t>
            </a:r>
            <a:r>
              <a:rPr lang="en" sz="1300"/>
              <a:t> and guide them to relevant and recent resources. </a:t>
            </a:r>
            <a:endParaRPr sz="13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n" sz="1300"/>
              <a:t>We will prioritize user-centric design and </a:t>
            </a:r>
            <a:r>
              <a:rPr lang="en" sz="1300"/>
              <a:t>Ethical AI </a:t>
            </a:r>
            <a:r>
              <a:rPr lang="en" sz="1300"/>
              <a:t>practices</a:t>
            </a:r>
            <a:r>
              <a:rPr lang="en" sz="1300"/>
              <a:t> such as unbiased, transparent, and reliable data, while maintaining user privacy and data security.</a:t>
            </a:r>
            <a:endParaRPr sz="13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n" sz="1300"/>
              <a:t>This solution streamlines the help-seeking process while adhering to engineering standards and ethical guidelines</a:t>
            </a:r>
            <a:endParaRPr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fmla="val 50000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35" name="Google Shape;35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7"/>
          <p:cNvSpPr txBox="1"/>
          <p:nvPr>
            <p:ph idx="1" type="body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dern-writer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Universal Response Engine: LLMs for Good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0" y="3157825"/>
            <a:ext cx="4135500" cy="93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Client</a:t>
            </a:r>
            <a:r>
              <a:rPr lang="en" sz="3400"/>
              <a:t>: </a:t>
            </a:r>
            <a:r>
              <a:rPr lang="en" sz="3400"/>
              <a:t>Ahmed Nazar</a:t>
            </a:r>
            <a:endParaRPr sz="3400"/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5008500" y="3157825"/>
            <a:ext cx="4135500" cy="93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Advisor</a:t>
            </a:r>
            <a:r>
              <a:rPr lang="en" sz="3400"/>
              <a:t>: </a:t>
            </a:r>
            <a:r>
              <a:rPr lang="en" sz="3400"/>
              <a:t>Mohamed Selim</a:t>
            </a:r>
            <a:endParaRPr sz="3400"/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2504250" y="0"/>
            <a:ext cx="4135500" cy="93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>
                <a:solidFill>
                  <a:schemeClr val="lt1"/>
                </a:solidFill>
              </a:rPr>
              <a:t>Team #35</a:t>
            </a:r>
            <a:endParaRPr sz="3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/>
          <p:nvPr/>
        </p:nvSpPr>
        <p:spPr>
          <a:xfrm>
            <a:off x="34850" y="11625"/>
            <a:ext cx="9144000" cy="5143500"/>
          </a:xfrm>
          <a:prstGeom prst="rect">
            <a:avLst/>
          </a:prstGeom>
          <a:solidFill>
            <a:srgbClr val="8CB9FF"/>
          </a:solidFill>
          <a:ln cap="flat" cmpd="sng" w="9525">
            <a:solidFill>
              <a:srgbClr val="8CB9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pic>
        <p:nvPicPr>
          <p:cNvPr id="71" name="Google Shape;7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3875" y="0"/>
            <a:ext cx="761626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Overview</a:t>
            </a:r>
            <a:endParaRPr/>
          </a:p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➔"/>
            </a:pPr>
            <a:r>
              <a:rPr lang="en"/>
              <a:t>C</a:t>
            </a:r>
            <a:r>
              <a:rPr lang="en"/>
              <a:t>reating an LLM for humanitarian use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➔"/>
            </a:pPr>
            <a:r>
              <a:rPr lang="en"/>
              <a:t>Chatbot-like website where users provide questions/prompts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➔"/>
            </a:pPr>
            <a:r>
              <a:rPr lang="en"/>
              <a:t>Model responds with relevant links, media, info (multimodal)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Statement</a:t>
            </a:r>
            <a:endParaRPr/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lack of a comprehensive platform to provide support to the </a:t>
            </a:r>
            <a:r>
              <a:rPr lang="en"/>
              <a:t>aforementioned</a:t>
            </a:r>
            <a:r>
              <a:rPr lang="en"/>
              <a:t> people in need causes: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Increased stress and frustration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Inefficient use of time and energy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Potential oversight of crucial information/services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Inconsistent quality and reliability of info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User Needs</a:t>
            </a:r>
            <a:endParaRPr/>
          </a:p>
        </p:txBody>
      </p:sp>
      <p:sp>
        <p:nvSpPr>
          <p:cNvPr id="89" name="Google Shape;89;p17"/>
          <p:cNvSpPr txBox="1"/>
          <p:nvPr>
            <p:ph idx="1" type="body"/>
          </p:nvPr>
        </p:nvSpPr>
        <p:spPr>
          <a:xfrm>
            <a:off x="311700" y="1468825"/>
            <a:ext cx="41265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Mental health questions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Medical assistance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Legal direction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Housing advice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Disaster information</a:t>
            </a:r>
            <a:endParaRPr/>
          </a:p>
        </p:txBody>
      </p:sp>
      <p:pic>
        <p:nvPicPr>
          <p:cNvPr id="90" name="Google Shape;9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88025" y="158075"/>
            <a:ext cx="2818425" cy="281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97275" y="2629625"/>
            <a:ext cx="2643525" cy="2060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7"/>
          <p:cNvPicPr preferRelativeResize="0"/>
          <p:nvPr/>
        </p:nvPicPr>
        <p:blipFill rotWithShape="1">
          <a:blip r:embed="rId5">
            <a:alphaModFix/>
          </a:blip>
          <a:srcRect b="8500" l="0" r="0" t="0"/>
          <a:stretch/>
        </p:blipFill>
        <p:spPr>
          <a:xfrm>
            <a:off x="6340800" y="2914848"/>
            <a:ext cx="2391575" cy="1653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Requirements</a:t>
            </a:r>
            <a:endParaRPr/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User Experience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Accessible design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Easy to understand layout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Users can input text and image queries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Knowledgeable, concise, and fast responses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Should create a sense of care and support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Technical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Access to internet and a web browser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Hosted on ISU servers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Ethical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Application does not store users’ </a:t>
            </a:r>
            <a:r>
              <a:rPr lang="en"/>
              <a:t>private</a:t>
            </a:r>
            <a:r>
              <a:rPr lang="en"/>
              <a:t> information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The LLM is vetted for </a:t>
            </a:r>
            <a:r>
              <a:rPr lang="en"/>
              <a:t>appropriate</a:t>
            </a:r>
            <a:r>
              <a:rPr lang="en"/>
              <a:t> responses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en"/>
              <a:t>Datasets used contain appropriate and relevant information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Engineering Standards</a:t>
            </a:r>
            <a:endParaRPr/>
          </a:p>
        </p:txBody>
      </p:sp>
      <p:sp>
        <p:nvSpPr>
          <p:cNvPr id="104" name="Google Shape;104;p19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 u="sng"/>
              <a:t>ISO/IEC 27000</a:t>
            </a:r>
            <a:r>
              <a:rPr lang="en"/>
              <a:t>: Information security management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 u="sng"/>
              <a:t>ISO/IEC 42001</a:t>
            </a:r>
            <a:r>
              <a:rPr lang="en"/>
              <a:t>: Artificial Intelligence Management System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 u="sng"/>
              <a:t>IEEE Std 730-2014</a:t>
            </a:r>
            <a:r>
              <a:rPr lang="en"/>
              <a:t>: Standard for Software Quality Assurance Processes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 u="sng"/>
              <a:t>IEEE Std 1028-2008</a:t>
            </a:r>
            <a:r>
              <a:rPr lang="en"/>
              <a:t>: Standard for Software Reviews and Audits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 u="sng"/>
              <a:t>IEEE/ISO/IEC 26514-2021</a:t>
            </a:r>
            <a:r>
              <a:rPr lang="en"/>
              <a:t>: Design and development of </a:t>
            </a:r>
            <a:r>
              <a:rPr lang="en"/>
              <a:t>information</a:t>
            </a:r>
            <a:r>
              <a:rPr lang="en"/>
              <a:t> for users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Conclusions</a:t>
            </a:r>
            <a:endParaRPr/>
          </a:p>
        </p:txBody>
      </p:sp>
      <p:sp>
        <p:nvSpPr>
          <p:cNvPr id="110" name="Google Shape;110;p20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Our platform will provide users with concise answers to their queries and/or guide them to relevant resources.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We will prioritize user-centric design and ethical AI practices, while maintaining user privacy and data security.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This solution streamlines the help-seeking process while adhering to engineering standards and ethical guidelines.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0838F"/>
      </a:accent5>
      <a:accent6>
        <a:srgbClr val="F8E71C"/>
      </a:accent6>
      <a:hlink>
        <a:srgbClr val="00838F"/>
      </a:hlink>
      <a:folHlink>
        <a:srgbClr val="00838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